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307" r:id="rId3"/>
    <p:sldId id="304" r:id="rId4"/>
    <p:sldId id="308" r:id="rId5"/>
    <p:sldId id="309" r:id="rId6"/>
    <p:sldId id="305" r:id="rId7"/>
    <p:sldId id="306" r:id="rId8"/>
    <p:sldId id="310" r:id="rId9"/>
    <p:sldId id="299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5D56CF2-52B6-4BEA-84E6-00C7ED258DA0}">
          <p14:sldIdLst>
            <p14:sldId id="256"/>
            <p14:sldId id="307"/>
            <p14:sldId id="304"/>
            <p14:sldId id="308"/>
            <p14:sldId id="309"/>
            <p14:sldId id="305"/>
            <p14:sldId id="306"/>
            <p14:sldId id="310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266A5"/>
    <a:srgbClr val="FFB700"/>
    <a:srgbClr val="F7F7F7"/>
    <a:srgbClr val="FFBB00"/>
    <a:srgbClr val="996600"/>
    <a:srgbClr val="CC6600"/>
    <a:srgbClr val="FF66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86667" autoAdjust="0"/>
  </p:normalViewPr>
  <p:slideViewPr>
    <p:cSldViewPr snapToGrid="0">
      <p:cViewPr varScale="1">
        <p:scale>
          <a:sx n="55" d="100"/>
          <a:sy n="55" d="100"/>
        </p:scale>
        <p:origin x="1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1F954B-397E-47C8-A8E5-617B02AFCC80}" type="datetimeFigureOut">
              <a:rPr lang="zh-CN" altLang="en-US" smtClean="0"/>
              <a:t>2021/2/26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1F5C26-33B9-4C93-BD21-A507E0647A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4380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1F5C26-33B9-4C93-BD21-A507E0647A8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513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1F5C26-33B9-4C93-BD21-A507E0647A8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856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2E47A4-0222-4181-9FAC-9A223D3051FB}" type="datetime1">
              <a:rPr lang="zh-CN" altLang="en-US" smtClean="0"/>
              <a:pPr/>
              <a:t>2021/2/26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gradFill>
            <a:gsLst>
              <a:gs pos="0">
                <a:schemeClr val="dk1">
                  <a:satMod val="103000"/>
                  <a:lumMod val="102000"/>
                  <a:tint val="94000"/>
                </a:schemeClr>
              </a:gs>
              <a:gs pos="50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 smtClean="0"/>
              <a:t>TSEG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gradFill>
            <a:gsLst>
              <a:gs pos="0">
                <a:schemeClr val="dk1">
                  <a:satMod val="103000"/>
                  <a:lumMod val="102000"/>
                  <a:tint val="94000"/>
                </a:schemeClr>
              </a:gs>
              <a:gs pos="50000">
                <a:schemeClr val="dk1">
                  <a:satMod val="110000"/>
                  <a:lumMod val="100000"/>
                  <a:shade val="100000"/>
                </a:schemeClr>
              </a:gs>
              <a:gs pos="100000">
                <a:schemeClr val="dk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5C61107-C9B8-45B5-BD23-C8A00455B7E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011756"/>
      </p:ext>
    </p:extLst>
  </p:cSld>
  <p:clrMapOvr>
    <a:masterClrMapping/>
  </p:clrMapOvr>
  <p:transition>
    <p:push/>
  </p:transition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9174" y="365126"/>
            <a:ext cx="10334625" cy="645258"/>
          </a:xfrm>
        </p:spPr>
        <p:txBody>
          <a:bodyPr>
            <a:normAutofit/>
          </a:bodyPr>
          <a:lstStyle>
            <a:lvl1pPr algn="r">
              <a:defRPr sz="3200" b="1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19174" y="1196123"/>
            <a:ext cx="10334626" cy="4980840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lnSpc>
                <a:spcPct val="100000"/>
              </a:lnSpc>
              <a:spcAft>
                <a:spcPts val="600"/>
              </a:spcAft>
              <a:defRPr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019174" y="6356349"/>
            <a:ext cx="2743200" cy="365125"/>
          </a:xfr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none"/>
        </p:style>
        <p:txBody>
          <a:bodyPr/>
          <a:lstStyle>
            <a:lvl1pPr>
              <a:defRPr>
                <a:ln>
                  <a:solidFill>
                    <a:schemeClr val="bg1"/>
                  </a:solidFill>
                </a:ln>
              </a:defRPr>
            </a:lvl1pPr>
          </a:lstStyle>
          <a:p>
            <a:fld id="{B939FDCF-4E4B-4565-9003-19E197FCBC73}" type="datetime1">
              <a:rPr lang="zh-CN" altLang="en-US" smtClean="0"/>
              <a:t>2021/2/26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29086" y="6356349"/>
            <a:ext cx="4114800" cy="365125"/>
          </a:xfr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none"/>
        </p:style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smtClean="0"/>
              <a:t>©2015-2018 TSEG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none"/>
        </p:style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5C61107-C9B8-45B5-BD23-C8A00455B7E2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0" y="0"/>
            <a:ext cx="10191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MV Boli" panose="02000500030200090000" pitchFamily="2" charset="0"/>
                <a:ea typeface="Segoe UI" panose="020B0502040204020203" pitchFamily="34" charset="0"/>
                <a:cs typeface="MV Boli" panose="02000500030200090000" pitchFamily="2" charset="0"/>
              </a:rPr>
              <a:t>BUPT</a:t>
            </a:r>
            <a:r>
              <a:rPr lang="en-US" altLang="zh-CN" sz="2400" dirty="0" smtClean="0">
                <a:solidFill>
                  <a:schemeClr val="bg1"/>
                </a:solidFill>
                <a:latin typeface="Impact" panose="020B080603090205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Segoe UI" panose="020B0502040204020203" pitchFamily="34" charset="0"/>
                <a:cs typeface="MV Boli" panose="02000500030200090000" pitchFamily="2" charset="0"/>
              </a:rPr>
              <a:t>TSEG</a:t>
            </a:r>
            <a:endParaRPr lang="zh-CN" altLang="en-US" sz="2400" dirty="0">
              <a:solidFill>
                <a:schemeClr val="bg1"/>
              </a:solidFill>
              <a:latin typeface="MV Boli" panose="02000500030200090000" pitchFamily="2" charset="0"/>
              <a:ea typeface="Segoe UI" panose="020B0502040204020203" pitchFamily="34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921409"/>
      </p:ext>
    </p:extLst>
  </p:cSld>
  <p:clrMapOvr>
    <a:masterClrMapping/>
  </p:clrMapOvr>
  <p:transition>
    <p:push/>
  </p:transition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CDFEF-B8D5-478F-8117-6E44B68018E1}" type="datetimeFigureOut">
              <a:rPr lang="zh-CN" altLang="en-US" smtClean="0"/>
              <a:t>2021/2/26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61107-C9B8-45B5-BD23-C8A00455B7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8580898"/>
      </p:ext>
    </p:extLst>
  </p:cSld>
  <p:clrMapOvr>
    <a:masterClrMapping/>
  </p:clrMapOvr>
  <p:transition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CDFEF-B8D5-478F-8117-6E44B68018E1}" type="datetimeFigureOut">
              <a:rPr lang="zh-CN" altLang="en-US" smtClean="0"/>
              <a:t>2021/2/26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61107-C9B8-45B5-BD23-C8A00455B7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073982"/>
      </p:ext>
    </p:extLst>
  </p:cSld>
  <p:clrMapOvr>
    <a:masterClrMapping/>
  </p:clrMapOvr>
  <p:transition>
    <p:push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100000">
              <a:schemeClr val="accent5">
                <a:lumMod val="7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none"/>
        </p:style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CDFEF-B8D5-478F-8117-6E44B68018E1}" type="datetimeFigureOut">
              <a:rPr lang="zh-CN" altLang="en-US" smtClean="0"/>
              <a:t>2021/2/26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 smtClean="0"/>
              <a:t>TSEG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61107-C9B8-45B5-BD23-C8A00455B7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529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</p:sldLayoutIdLst>
  <p:transition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3706" y="130496"/>
            <a:ext cx="14089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MV Boli" panose="02000500030200090000" pitchFamily="2" charset="0"/>
                <a:ea typeface="Segoe UI" panose="020B0502040204020203" pitchFamily="34" charset="0"/>
                <a:cs typeface="MV Boli" panose="02000500030200090000" pitchFamily="2" charset="0"/>
              </a:rPr>
              <a:t>BUPT</a:t>
            </a:r>
            <a:r>
              <a:rPr lang="en-US" altLang="zh-CN" sz="3200" dirty="0" smtClean="0">
                <a:solidFill>
                  <a:schemeClr val="bg1"/>
                </a:solidFill>
                <a:latin typeface="Impact" panose="020B080603090205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MV Boli" panose="02000500030200090000" pitchFamily="2" charset="0"/>
                <a:ea typeface="Segoe UI" panose="020B0502040204020203" pitchFamily="34" charset="0"/>
                <a:cs typeface="MV Boli" panose="02000500030200090000" pitchFamily="2" charset="0"/>
              </a:rPr>
              <a:t>TSEG</a:t>
            </a:r>
            <a:endParaRPr lang="zh-CN" altLang="en-US" sz="3200" dirty="0">
              <a:solidFill>
                <a:schemeClr val="bg1"/>
              </a:solidFill>
              <a:latin typeface="MV Boli" panose="02000500030200090000" pitchFamily="2" charset="0"/>
              <a:ea typeface="Segoe UI" panose="020B0502040204020203" pitchFamily="34" charset="0"/>
              <a:cs typeface="MV Boli" panose="02000500030200090000" pitchFamily="2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37361" y="1151000"/>
            <a:ext cx="63408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软件工程 模型与方法</a:t>
            </a:r>
            <a:endParaRPr lang="en-US" altLang="zh-CN" sz="4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Models &amp; Methods of SE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37361" y="3401484"/>
            <a:ext cx="5151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教学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进度安排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00-01封面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26075" y="59166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8884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0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教学目标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本课程以全面培养学生成为未来软件工程师所需要的能力为目标，要求学生掌握软件工程的基本概念、基本原理和建模方法，从实际应用的角度理解大型软件系统的开发过程</a:t>
            </a:r>
            <a:r>
              <a:rPr lang="zh-CN" altLang="zh-CN" dirty="0" smtClean="0"/>
              <a:t>，</a:t>
            </a:r>
            <a:r>
              <a:rPr lang="zh-CN" altLang="en-US" dirty="0" smtClean="0"/>
              <a:t>使</a:t>
            </a:r>
            <a:r>
              <a:rPr lang="zh-CN" altLang="zh-CN" dirty="0" smtClean="0"/>
              <a:t>学生</a:t>
            </a:r>
            <a:r>
              <a:rPr lang="zh-CN" altLang="zh-CN" dirty="0"/>
              <a:t>建立扎实的软件工程实践能力</a:t>
            </a:r>
            <a:r>
              <a:rPr lang="zh-CN" altLang="zh-CN" dirty="0" smtClean="0"/>
              <a:t>。要求学生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深刻</a:t>
            </a:r>
            <a:r>
              <a:rPr lang="zh-CN" altLang="zh-CN" dirty="0"/>
              <a:t>理解软件工程对于软件开发过程中的</a:t>
            </a:r>
            <a:r>
              <a:rPr lang="zh-CN" altLang="zh-CN" dirty="0" smtClean="0"/>
              <a:t>重要性</a:t>
            </a:r>
            <a:r>
              <a:rPr lang="zh-CN" altLang="en-US" dirty="0"/>
              <a:t>；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掌握</a:t>
            </a:r>
            <a:r>
              <a:rPr lang="zh-CN" altLang="zh-CN" dirty="0"/>
              <a:t>各种软件生命周期</a:t>
            </a:r>
            <a:r>
              <a:rPr lang="zh-CN" altLang="zh-CN" dirty="0" smtClean="0"/>
              <a:t>模型</a:t>
            </a:r>
            <a:r>
              <a:rPr lang="zh-CN" altLang="en-US" dirty="0"/>
              <a:t>；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熟练</a:t>
            </a:r>
            <a:r>
              <a:rPr lang="zh-CN" altLang="zh-CN" dirty="0"/>
              <a:t>运用结构化和面向对象的建模方法，</a:t>
            </a:r>
            <a:r>
              <a:rPr lang="zh-CN" altLang="zh-CN" dirty="0" smtClean="0"/>
              <a:t>建立软件</a:t>
            </a:r>
            <a:r>
              <a:rPr lang="zh-CN" altLang="zh-CN" dirty="0"/>
              <a:t>需求分析、软件设计、软件测试、软件维护等环节</a:t>
            </a:r>
            <a:r>
              <a:rPr lang="zh-CN" altLang="zh-CN" dirty="0" smtClean="0"/>
              <a:t>与编码</a:t>
            </a:r>
            <a:r>
              <a:rPr lang="zh-CN" altLang="zh-CN" dirty="0"/>
              <a:t>之间的必然</a:t>
            </a:r>
            <a:r>
              <a:rPr lang="zh-CN" altLang="zh-CN" dirty="0" smtClean="0"/>
              <a:t>联系</a:t>
            </a:r>
            <a:r>
              <a:rPr lang="zh-CN" altLang="en-US" dirty="0"/>
              <a:t>；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理解</a:t>
            </a:r>
            <a:r>
              <a:rPr lang="zh-CN" altLang="zh-CN" dirty="0"/>
              <a:t>软件工程过程中的各种文档对于软件编码的必要性和重要性。</a:t>
            </a:r>
            <a:endParaRPr lang="zh-CN" altLang="en-US" dirty="0"/>
          </a:p>
        </p:txBody>
      </p:sp>
      <p:pic>
        <p:nvPicPr>
          <p:cNvPr id="4" name="00-02教学目标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8613" y="59515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23376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5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内容占位符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2494540"/>
              </p:ext>
            </p:extLst>
          </p:nvPr>
        </p:nvGraphicFramePr>
        <p:xfrm>
          <a:off x="1034143" y="1010384"/>
          <a:ext cx="10319656" cy="52336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24840">
                  <a:extLst>
                    <a:ext uri="{9D8B030D-6E8A-4147-A177-3AD203B41FA5}">
                      <a16:colId xmlns:a16="http://schemas.microsoft.com/office/drawing/2014/main" val="1554363888"/>
                    </a:ext>
                  </a:extLst>
                </a:gridCol>
                <a:gridCol w="2666999">
                  <a:extLst>
                    <a:ext uri="{9D8B030D-6E8A-4147-A177-3AD203B41FA5}">
                      <a16:colId xmlns:a16="http://schemas.microsoft.com/office/drawing/2014/main" val="1599909470"/>
                    </a:ext>
                  </a:extLst>
                </a:gridCol>
                <a:gridCol w="1039699">
                  <a:extLst>
                    <a:ext uri="{9D8B030D-6E8A-4147-A177-3AD203B41FA5}">
                      <a16:colId xmlns:a16="http://schemas.microsoft.com/office/drawing/2014/main" val="3170024960"/>
                    </a:ext>
                  </a:extLst>
                </a:gridCol>
                <a:gridCol w="5988118">
                  <a:extLst>
                    <a:ext uri="{9D8B030D-6E8A-4147-A177-3AD203B41FA5}">
                      <a16:colId xmlns:a16="http://schemas.microsoft.com/office/drawing/2014/main" val="3863673121"/>
                    </a:ext>
                  </a:extLst>
                </a:gridCol>
              </a:tblGrid>
              <a:tr h="51632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教学内容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学时分配</a:t>
                      </a:r>
                      <a:endParaRPr lang="zh-CN" sz="14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具体内容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868929"/>
                  </a:ext>
                </a:extLst>
              </a:tr>
              <a:tr h="7744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sz="14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软件工程基础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sz="14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、软件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危机与软件工程的诞生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、传统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的软件生命周期模型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、现代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的软件生命周期模型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2143000"/>
                  </a:ext>
                </a:extLst>
              </a:tr>
              <a:tr h="84491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sz="14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软件需求获取及需求分析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sz="14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、软件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的需求工程基础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、以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数据流图为核心的结构化需求分析方法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、以</a:t>
                      </a: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UML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为基础的面向对象需求分析方法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77128718"/>
                  </a:ext>
                </a:extLst>
              </a:tr>
              <a:tr h="7744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sz="14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软件设计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sz="14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、软件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设计基础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、以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数据流图为核心的结构化设计方法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、以</a:t>
                      </a: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UML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为基础的面向对象设计方法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63817632"/>
                  </a:ext>
                </a:extLst>
              </a:tr>
              <a:tr h="7744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sz="14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软件实现及测试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sz="14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、软件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编码规范及要求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、软件测试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基础：白盒及黑盒测试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、软件测试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策略及应用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53148413"/>
                  </a:ext>
                </a:extLst>
              </a:tr>
              <a:tr h="7744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sz="14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软件维护及软件项目管理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sz="14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、软件维护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基础及应用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、软件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项目管理基础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sz="1400" kern="100" dirty="0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、软件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配置管理基础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48339080"/>
                  </a:ext>
                </a:extLst>
              </a:tr>
              <a:tr h="7744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sz="14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8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课程大作业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  <a:endParaRPr lang="zh-CN" sz="14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 介绍大作业的要求及分组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 结合课程进度布置作业并检查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sz="1400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 系统原型的测试及最终系统的验收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44085881"/>
                  </a:ext>
                </a:extLst>
              </a:tr>
            </a:tbl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教学内容及学时安排</a:t>
            </a:r>
            <a:endParaRPr lang="zh-CN" altLang="en-US" dirty="0"/>
          </a:p>
        </p:txBody>
      </p:sp>
      <p:pic>
        <p:nvPicPr>
          <p:cNvPr id="4" name="00-03教学内容和学时安排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10613" y="62440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262715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7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教学方法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19174" y="1196123"/>
            <a:ext cx="10334626" cy="4980840"/>
          </a:xfrm>
        </p:spPr>
        <p:txBody>
          <a:bodyPr/>
          <a:lstStyle/>
          <a:p>
            <a:r>
              <a:rPr lang="zh-CN" altLang="zh-CN" dirty="0" smtClean="0"/>
              <a:t>课堂教学重点</a:t>
            </a:r>
            <a:r>
              <a:rPr lang="zh-CN" altLang="zh-CN" dirty="0"/>
              <a:t>讲解软件工程的原理及各种建模方法</a:t>
            </a:r>
            <a:r>
              <a:rPr lang="zh-CN" altLang="zh-CN" dirty="0" smtClean="0"/>
              <a:t>；</a:t>
            </a:r>
            <a:endParaRPr lang="en-US" altLang="zh-CN" dirty="0" smtClean="0"/>
          </a:p>
          <a:p>
            <a:r>
              <a:rPr lang="zh-CN" altLang="zh-CN" dirty="0" smtClean="0"/>
              <a:t>伴随</a:t>
            </a:r>
            <a:r>
              <a:rPr lang="zh-CN" altLang="zh-CN" dirty="0"/>
              <a:t>着教学进度</a:t>
            </a:r>
            <a:r>
              <a:rPr lang="zh-CN" altLang="zh-CN" dirty="0" smtClean="0"/>
              <a:t>安排课程</a:t>
            </a:r>
            <a:r>
              <a:rPr lang="zh-CN" altLang="zh-CN" dirty="0"/>
              <a:t>作业</a:t>
            </a:r>
            <a:r>
              <a:rPr lang="zh-CN" altLang="zh-CN" dirty="0" smtClean="0"/>
              <a:t>，</a:t>
            </a:r>
            <a:r>
              <a:rPr lang="zh-CN" altLang="en-US" dirty="0" smtClean="0"/>
              <a:t>以实际</a:t>
            </a:r>
            <a:r>
              <a:rPr lang="zh-CN" altLang="zh-CN" dirty="0" smtClean="0"/>
              <a:t>的</a:t>
            </a:r>
            <a:r>
              <a:rPr lang="zh-CN" altLang="zh-CN" dirty="0"/>
              <a:t>软件开发</a:t>
            </a:r>
            <a:r>
              <a:rPr lang="zh-CN" altLang="zh-CN" dirty="0" smtClean="0"/>
              <a:t>过程</a:t>
            </a:r>
            <a:r>
              <a:rPr lang="zh-CN" altLang="en-US" dirty="0" smtClean="0"/>
              <a:t>为指导</a:t>
            </a:r>
            <a:r>
              <a:rPr lang="zh-CN" altLang="zh-CN" dirty="0" smtClean="0"/>
              <a:t>，</a:t>
            </a:r>
            <a:r>
              <a:rPr lang="zh-CN" altLang="en-US" dirty="0" smtClean="0"/>
              <a:t>通过个人及小组的方式完成；</a:t>
            </a:r>
            <a:endParaRPr lang="en-US" altLang="zh-CN" dirty="0" smtClean="0"/>
          </a:p>
          <a:p>
            <a:r>
              <a:rPr lang="zh-CN" altLang="en-US" dirty="0" smtClean="0"/>
              <a:t>以往有两种作业方式：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一个作业题目，每个小组独立完成从需求分析到编码</a:t>
            </a:r>
            <a:r>
              <a:rPr lang="zh-CN" altLang="en-US" smtClean="0"/>
              <a:t>的过程；</a:t>
            </a:r>
            <a:endParaRPr lang="en-US" altLang="zh-CN" smtClean="0"/>
          </a:p>
          <a:p>
            <a:pPr lvl="1"/>
            <a:r>
              <a:rPr lang="zh-CN" altLang="en-US" smtClean="0"/>
              <a:t>然后</a:t>
            </a:r>
            <a:r>
              <a:rPr lang="zh-CN" altLang="en-US" dirty="0" smtClean="0"/>
              <a:t>小组</a:t>
            </a:r>
            <a:r>
              <a:rPr lang="zh-CN" altLang="en-US" smtClean="0"/>
              <a:t>之间（</a:t>
            </a:r>
            <a:r>
              <a:rPr lang="zh-CN" altLang="en-US"/>
              <a:t>多个</a:t>
            </a:r>
            <a:r>
              <a:rPr lang="zh-CN" altLang="en-US" smtClean="0"/>
              <a:t>小组）需要</a:t>
            </a:r>
            <a:r>
              <a:rPr lang="zh-CN" altLang="en-US" dirty="0" smtClean="0"/>
              <a:t>集成测试通过（或失败）系统验收；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5" name="00-04教学方法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53413" y="61372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630756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8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教学重点及难点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重点：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软件生命周期模型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软件需求分析方法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软件设计方法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软件测试</a:t>
            </a:r>
            <a:endParaRPr lang="en-US" altLang="zh-CN" dirty="0" smtClean="0"/>
          </a:p>
          <a:p>
            <a:r>
              <a:rPr lang="zh-CN" altLang="en-US" dirty="0" smtClean="0"/>
              <a:t>难点：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以</a:t>
            </a:r>
            <a:r>
              <a:rPr lang="en-US" altLang="zh-CN" dirty="0" smtClean="0"/>
              <a:t>UML</a:t>
            </a:r>
            <a:r>
              <a:rPr lang="zh-CN" altLang="en-US" dirty="0" smtClean="0"/>
              <a:t>为基础的面向对象建模方法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数据流图方法（</a:t>
            </a:r>
            <a:r>
              <a:rPr lang="en-US" altLang="zh-CN" dirty="0" smtClean="0"/>
              <a:t>Data Flow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zh-CN" altLang="en-US" dirty="0"/>
              <a:t>黑</a:t>
            </a:r>
            <a:r>
              <a:rPr lang="zh-CN" altLang="en-US" dirty="0" smtClean="0"/>
              <a:t>盒及白盒测试方法</a:t>
            </a:r>
            <a:endParaRPr lang="zh-CN" altLang="en-US" dirty="0"/>
          </a:p>
        </p:txBody>
      </p:sp>
      <p:pic>
        <p:nvPicPr>
          <p:cNvPr id="4" name="00-05教学重点及难点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38875" y="61706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796825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0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教材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9600" indent="-609600"/>
            <a:r>
              <a:rPr lang="zh-CN" altLang="en-US" dirty="0">
                <a:solidFill>
                  <a:srgbClr val="FFFF00"/>
                </a:solidFill>
              </a:rPr>
              <a:t>软件工程模型与</a:t>
            </a:r>
            <a:r>
              <a:rPr lang="zh-CN" altLang="en-US" dirty="0" smtClean="0">
                <a:solidFill>
                  <a:srgbClr val="FFFF00"/>
                </a:solidFill>
              </a:rPr>
              <a:t>方法 （第二版）</a:t>
            </a:r>
            <a:endParaRPr lang="zh-CN" altLang="en-US" dirty="0">
              <a:solidFill>
                <a:srgbClr val="FFFF00"/>
              </a:solidFill>
            </a:endParaRPr>
          </a:p>
          <a:p>
            <a:pPr marL="1163638" lvl="1" indent="-533400"/>
            <a:r>
              <a:rPr lang="zh-CN" altLang="en-US" dirty="0"/>
              <a:t>肖丁、</a:t>
            </a:r>
            <a:r>
              <a:rPr lang="zh-CN" altLang="en-US" dirty="0" smtClean="0"/>
              <a:t>修佳鹏</a:t>
            </a:r>
            <a:r>
              <a:rPr lang="zh-CN" altLang="en-US" dirty="0"/>
              <a:t> </a:t>
            </a:r>
            <a:r>
              <a:rPr lang="zh-CN" altLang="en-US" dirty="0" smtClean="0"/>
              <a:t>编著 </a:t>
            </a:r>
            <a:r>
              <a:rPr lang="zh-CN" altLang="en-US" dirty="0"/>
              <a:t>北京邮电大学出版社 </a:t>
            </a:r>
            <a:r>
              <a:rPr lang="en-US" altLang="zh-CN" dirty="0" smtClean="0"/>
              <a:t>2014</a:t>
            </a:r>
            <a:endParaRPr lang="en-US" altLang="zh-CN" dirty="0"/>
          </a:p>
          <a:p>
            <a:pPr marL="609600" indent="-609600"/>
            <a:r>
              <a:rPr lang="zh-CN" altLang="en-US" dirty="0"/>
              <a:t>参考教材：</a:t>
            </a:r>
          </a:p>
          <a:p>
            <a:pPr marL="1163638" lvl="1" indent="-533400"/>
            <a:r>
              <a:rPr lang="zh-CN" altLang="en-US" dirty="0"/>
              <a:t>实用软件工程（第二版），郑人杰、殷人昆、陶永雷，清华大学出版社 </a:t>
            </a:r>
            <a:r>
              <a:rPr lang="en-US" altLang="zh-CN" dirty="0"/>
              <a:t>2004</a:t>
            </a:r>
          </a:p>
          <a:p>
            <a:pPr marL="1163638" lvl="1" indent="-533400"/>
            <a:r>
              <a:rPr lang="en-US" altLang="zh-CN" dirty="0"/>
              <a:t>UML</a:t>
            </a:r>
            <a:r>
              <a:rPr lang="zh-CN" altLang="en-US" dirty="0"/>
              <a:t>和模式应用 第三版，</a:t>
            </a:r>
            <a:r>
              <a:rPr lang="en-US" altLang="zh-CN" dirty="0"/>
              <a:t>Craig </a:t>
            </a:r>
            <a:r>
              <a:rPr lang="en-US" altLang="zh-CN" dirty="0" err="1"/>
              <a:t>Larman</a:t>
            </a:r>
            <a:r>
              <a:rPr lang="zh-CN" altLang="en-US" dirty="0"/>
              <a:t>，机械工业出版社 </a:t>
            </a:r>
            <a:r>
              <a:rPr lang="en-US" altLang="zh-CN" dirty="0" smtClean="0"/>
              <a:t>2006</a:t>
            </a:r>
          </a:p>
          <a:p>
            <a:pPr marL="1163638" lvl="1" indent="-533400"/>
            <a:r>
              <a:rPr lang="zh-CN" altLang="en-US" dirty="0" smtClean="0"/>
              <a:t>软件工程 实践者的研究方法，</a:t>
            </a:r>
            <a:r>
              <a:rPr lang="en-US" altLang="zh-CN" dirty="0" smtClean="0"/>
              <a:t>Roger S. Pressman </a:t>
            </a:r>
            <a:r>
              <a:rPr lang="zh-CN" altLang="en-US" dirty="0" smtClean="0"/>
              <a:t>著 郑人杰等译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00-06教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81813" y="55610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42655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9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课程考核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19174" y="1010384"/>
            <a:ext cx="10334626" cy="5166579"/>
          </a:xfrm>
        </p:spPr>
        <p:txBody>
          <a:bodyPr>
            <a:normAutofit/>
          </a:bodyPr>
          <a:lstStyle/>
          <a:p>
            <a:r>
              <a:rPr lang="zh-CN" altLang="zh-CN" smtClean="0"/>
              <a:t>平时</a:t>
            </a:r>
            <a:r>
              <a:rPr lang="zh-CN" altLang="en-US"/>
              <a:t>点名</a:t>
            </a:r>
            <a:r>
              <a:rPr lang="zh-CN" altLang="zh-CN" smtClean="0"/>
              <a:t>：</a:t>
            </a:r>
            <a:r>
              <a:rPr lang="zh-CN" altLang="en-US" smtClean="0"/>
              <a:t>课堂缺席</a:t>
            </a:r>
            <a:r>
              <a:rPr lang="zh-CN" altLang="en-US" smtClean="0"/>
              <a:t>扣分</a:t>
            </a:r>
            <a:r>
              <a:rPr lang="zh-CN" altLang="zh-CN" smtClean="0"/>
              <a:t>；</a:t>
            </a:r>
            <a:endParaRPr lang="zh-CN" altLang="zh-CN" dirty="0"/>
          </a:p>
          <a:p>
            <a:r>
              <a:rPr lang="zh-CN" altLang="zh-CN" smtClean="0"/>
              <a:t>期中考试：占</a:t>
            </a:r>
            <a:r>
              <a:rPr lang="zh-CN" altLang="zh-CN" smtClean="0"/>
              <a:t>总成绩</a:t>
            </a:r>
            <a:r>
              <a:rPr lang="en-US" altLang="zh-CN" smtClean="0"/>
              <a:t>10</a:t>
            </a:r>
            <a:r>
              <a:rPr lang="en-US" altLang="zh-CN" dirty="0"/>
              <a:t>%</a:t>
            </a:r>
            <a:r>
              <a:rPr lang="zh-CN" altLang="zh-CN" dirty="0"/>
              <a:t>；</a:t>
            </a:r>
          </a:p>
          <a:p>
            <a:r>
              <a:rPr lang="zh-CN" altLang="zh-CN" dirty="0" smtClean="0"/>
              <a:t>作业</a:t>
            </a:r>
            <a:r>
              <a:rPr lang="zh-CN" altLang="zh-CN" dirty="0"/>
              <a:t>成绩</a:t>
            </a:r>
            <a:r>
              <a:rPr lang="zh-CN" altLang="zh-CN" dirty="0" smtClean="0"/>
              <a:t>：</a:t>
            </a:r>
            <a:r>
              <a:rPr lang="zh-CN" altLang="zh-CN" smtClean="0"/>
              <a:t>占总成绩</a:t>
            </a:r>
            <a:r>
              <a:rPr lang="en-US" altLang="zh-CN" smtClean="0"/>
              <a:t>40%</a:t>
            </a:r>
            <a:r>
              <a:rPr lang="zh-CN" altLang="zh-CN" dirty="0" smtClean="0"/>
              <a:t>；</a:t>
            </a:r>
            <a:endParaRPr lang="en-US" altLang="zh-CN" dirty="0" smtClean="0"/>
          </a:p>
          <a:p>
            <a:r>
              <a:rPr lang="zh-CN" altLang="zh-CN" smtClean="0"/>
              <a:t>期末</a:t>
            </a:r>
            <a:r>
              <a:rPr lang="zh-CN" altLang="zh-CN" dirty="0"/>
              <a:t>成绩：</a:t>
            </a:r>
            <a:r>
              <a:rPr lang="zh-CN" altLang="zh-CN" dirty="0" smtClean="0"/>
              <a:t>闭卷，</a:t>
            </a:r>
            <a:r>
              <a:rPr lang="zh-CN" altLang="zh-CN"/>
              <a:t>占</a:t>
            </a:r>
            <a:r>
              <a:rPr lang="zh-CN" altLang="zh-CN" smtClean="0"/>
              <a:t>总成绩</a:t>
            </a:r>
            <a:r>
              <a:rPr lang="en-US" altLang="zh-CN" dirty="0"/>
              <a:t>5</a:t>
            </a:r>
            <a:r>
              <a:rPr lang="en-US" altLang="zh-CN" smtClean="0"/>
              <a:t>0</a:t>
            </a:r>
            <a:r>
              <a:rPr lang="en-US" altLang="zh-CN" dirty="0"/>
              <a:t>%</a:t>
            </a:r>
            <a:r>
              <a:rPr lang="zh-CN" altLang="zh-CN" dirty="0"/>
              <a:t>。</a:t>
            </a:r>
          </a:p>
          <a:p>
            <a:pPr lvl="2"/>
            <a:endParaRPr lang="zh-CN" altLang="en-US" dirty="0"/>
          </a:p>
        </p:txBody>
      </p:sp>
      <p:pic>
        <p:nvPicPr>
          <p:cNvPr id="4" name="00-07课程考核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83275" y="59515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816937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3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作业分组说明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19174" y="1196123"/>
            <a:ext cx="10334626" cy="4980840"/>
          </a:xfrm>
        </p:spPr>
        <p:txBody>
          <a:bodyPr/>
          <a:lstStyle/>
          <a:p>
            <a:r>
              <a:rPr lang="zh-CN" altLang="en-US" smtClean="0"/>
              <a:t>小组由</a:t>
            </a:r>
            <a:r>
              <a:rPr lang="en-US" altLang="zh-CN" smtClean="0"/>
              <a:t>5</a:t>
            </a:r>
            <a:r>
              <a:rPr lang="zh-CN" altLang="en-US" smtClean="0"/>
              <a:t>人左右组成，分组由老师根据学号规则指定；</a:t>
            </a:r>
            <a:endParaRPr lang="en-US" altLang="zh-CN" dirty="0" smtClean="0"/>
          </a:p>
          <a:p>
            <a:r>
              <a:rPr lang="zh-CN" altLang="en-US" smtClean="0"/>
              <a:t>每个小组自己选出</a:t>
            </a:r>
            <a:r>
              <a:rPr lang="zh-CN" altLang="en-US" dirty="0" smtClean="0"/>
              <a:t>一位组长，负责提交作业，有问题负责与老师或者助教联系沟通；</a:t>
            </a:r>
            <a:endParaRPr lang="en-US" altLang="zh-CN" dirty="0" smtClean="0"/>
          </a:p>
          <a:p>
            <a:r>
              <a:rPr lang="zh-CN" altLang="en-US" dirty="0" smtClean="0"/>
              <a:t>组长可以获得作业成绩的</a:t>
            </a:r>
            <a:r>
              <a:rPr lang="en-US" altLang="zh-CN" dirty="0" smtClean="0"/>
              <a:t>10%</a:t>
            </a:r>
            <a:r>
              <a:rPr lang="zh-CN" altLang="en-US" dirty="0" smtClean="0"/>
              <a:t>，作为管理成本的补偿；</a:t>
            </a:r>
            <a:endParaRPr lang="en-US" altLang="zh-CN" dirty="0" smtClean="0"/>
          </a:p>
          <a:p>
            <a:r>
              <a:rPr lang="zh-CN" altLang="en-US" dirty="0" smtClean="0"/>
              <a:t>组长有权利给组员评分，该分数与小组成绩相乘，得到该组员的小组成绩；</a:t>
            </a:r>
            <a:endParaRPr lang="en-US" altLang="zh-CN" dirty="0" smtClean="0"/>
          </a:p>
          <a:p>
            <a:r>
              <a:rPr lang="zh-CN" altLang="en-US" dirty="0" smtClean="0"/>
              <a:t>小组作业由组长负责汇总和集成，并以电子版的方式提交；</a:t>
            </a:r>
            <a:endParaRPr lang="zh-CN" altLang="en-US" dirty="0"/>
          </a:p>
        </p:txBody>
      </p:sp>
      <p:pic>
        <p:nvPicPr>
          <p:cNvPr id="4" name="00-08作业分组说明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07805" y="55673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465034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8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 bwMode="auto">
          <a:xfrm>
            <a:off x="-1" y="2278665"/>
            <a:ext cx="12192001" cy="2110455"/>
          </a:xfrm>
          <a:prstGeom prst="rect">
            <a:avLst/>
          </a:prstGeom>
          <a:solidFill>
            <a:schemeClr val="bg1">
              <a:alpha val="84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prstClr val="black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595992" y="2779894"/>
            <a:ext cx="6904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smtClean="0">
                <a:solidFill>
                  <a:srgbClr val="4266A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同学提问</a:t>
            </a:r>
            <a:endParaRPr lang="en-US" altLang="zh-CN" sz="6600" b="1" smtClean="0">
              <a:solidFill>
                <a:srgbClr val="4266A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00-09同学提问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5999" y="53651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0947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开题报告-贾亚璞.pptx" id="{3E0BD7EA-0129-4FAC-BE59-252AB1F07E00}" vid="{CD18EA82-272A-4661-BD8C-A496EC9FCF1F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 PPT 模板</Template>
  <TotalTime>1197</TotalTime>
  <Words>624</Words>
  <Application>Microsoft Office PowerPoint</Application>
  <PresentationFormat>宽屏</PresentationFormat>
  <Paragraphs>88</Paragraphs>
  <Slides>9</Slides>
  <Notes>2</Notes>
  <HiddenSlides>0</HiddenSlides>
  <MMClips>9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宋体</vt:lpstr>
      <vt:lpstr>微软雅黑</vt:lpstr>
      <vt:lpstr>Arial</vt:lpstr>
      <vt:lpstr>Calibri</vt:lpstr>
      <vt:lpstr>Calibri Light</vt:lpstr>
      <vt:lpstr>Impact</vt:lpstr>
      <vt:lpstr>MV Boli</vt:lpstr>
      <vt:lpstr>Segoe UI</vt:lpstr>
      <vt:lpstr>Office 主题</vt:lpstr>
      <vt:lpstr>PowerPoint 演示文稿</vt:lpstr>
      <vt:lpstr>教学目标</vt:lpstr>
      <vt:lpstr>教学内容及学时安排</vt:lpstr>
      <vt:lpstr>教学方法</vt:lpstr>
      <vt:lpstr>教学重点及难点</vt:lpstr>
      <vt:lpstr>教材</vt:lpstr>
      <vt:lpstr>课程考核</vt:lpstr>
      <vt:lpstr>作业分组说明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xiao</dc:creator>
  <cp:lastModifiedBy>Windows 用户</cp:lastModifiedBy>
  <cp:revision>81</cp:revision>
  <dcterms:created xsi:type="dcterms:W3CDTF">2015-02-11T08:09:50Z</dcterms:created>
  <dcterms:modified xsi:type="dcterms:W3CDTF">2021-02-26T06:27:51Z</dcterms:modified>
</cp:coreProperties>
</file>